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7" r:id="rId3"/>
    <p:sldId id="270" r:id="rId4"/>
    <p:sldId id="257" r:id="rId5"/>
    <p:sldId id="258" r:id="rId6"/>
    <p:sldId id="259" r:id="rId7"/>
    <p:sldId id="268" r:id="rId8"/>
    <p:sldId id="269" r:id="rId9"/>
    <p:sldId id="260" r:id="rId10"/>
    <p:sldId id="261" r:id="rId11"/>
    <p:sldId id="264" r:id="rId12"/>
    <p:sldId id="262" r:id="rId13"/>
    <p:sldId id="263" r:id="rId14"/>
    <p:sldId id="265" r:id="rId15"/>
    <p:sldId id="266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4" autoAdjust="0"/>
    <p:restoredTop sz="94610"/>
  </p:normalViewPr>
  <p:slideViewPr>
    <p:cSldViewPr snapToGrid="0" snapToObjects="1">
      <p:cViewPr varScale="1">
        <p:scale>
          <a:sx n="51" d="100"/>
          <a:sy n="51" d="100"/>
        </p:scale>
        <p:origin x="8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4400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hyperlink" Target="https://github.com/akanshabhagat/Employee-Travel-Booking-Project/tree/master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7086396" y="1766170"/>
            <a:ext cx="7937743" cy="2547008"/>
          </a:xfrm>
          <a:prstGeom prst="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6600" b="1" kern="0" spc="-10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Employee Travel Booking Project</a:t>
            </a:r>
            <a:endParaRPr lang="en-US" sz="6600" dirty="0"/>
          </a:p>
        </p:txBody>
      </p:sp>
      <p:sp>
        <p:nvSpPr>
          <p:cNvPr id="5" name="Text 2"/>
          <p:cNvSpPr/>
          <p:nvPr/>
        </p:nvSpPr>
        <p:spPr>
          <a:xfrm>
            <a:off x="6273879" y="4048362"/>
            <a:ext cx="8143579" cy="21645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240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32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Employee Travel Booking Application allows Employees to place requests for booking business travel tickets.</a:t>
            </a:r>
          </a:p>
          <a:p>
            <a:pPr marL="0" indent="0">
              <a:lnSpc>
                <a:spcPts val="2799"/>
              </a:lnSpc>
              <a:buNone/>
            </a:pPr>
            <a:endParaRPr lang="en-US" sz="320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320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320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32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                               </a:t>
            </a: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Presented By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                         Akansha Bhagat (220462)</a:t>
            </a:r>
            <a:endParaRPr lang="en-US" sz="28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4100" name="Picture 4" descr="Birlasoft - CK Birla Group | Rebranding on Behance">
            <a:extLst>
              <a:ext uri="{FF2B5EF4-FFF2-40B4-BE49-F238E27FC236}">
                <a16:creationId xmlns:a16="http://schemas.microsoft.com/office/drawing/2014/main" id="{899D40DB-D750-4FAA-ACA8-B2CFA6996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9525" y="0"/>
            <a:ext cx="3190875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270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723901"/>
            <a:ext cx="9933503" cy="17418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system allow the following functionality: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703790" y="2799040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 Employee</a:t>
            </a: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2703790" y="3243263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View Employee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2703790" y="3687484"/>
            <a:ext cx="9578102" cy="34649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Edit Employee</a:t>
            </a:r>
            <a:endParaRPr lang="en-US" sz="2800" dirty="0"/>
          </a:p>
        </p:txBody>
      </p:sp>
      <p:sp>
        <p:nvSpPr>
          <p:cNvPr id="10" name="Text 6"/>
          <p:cNvSpPr/>
          <p:nvPr/>
        </p:nvSpPr>
        <p:spPr>
          <a:xfrm>
            <a:off x="2703790" y="4131707"/>
            <a:ext cx="9578102" cy="37346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Delete Employee</a:t>
            </a:r>
            <a:endParaRPr lang="en-US" sz="2800" dirty="0"/>
          </a:p>
        </p:txBody>
      </p:sp>
      <p:sp>
        <p:nvSpPr>
          <p:cNvPr id="11" name="Text 7"/>
          <p:cNvSpPr/>
          <p:nvPr/>
        </p:nvSpPr>
        <p:spPr>
          <a:xfrm>
            <a:off x="2703790" y="4575929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5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Raise new Travel Request</a:t>
            </a:r>
            <a:endParaRPr lang="en-US" sz="2800" dirty="0"/>
          </a:p>
        </p:txBody>
      </p:sp>
      <p:sp>
        <p:nvSpPr>
          <p:cNvPr id="12" name="Text 8"/>
          <p:cNvSpPr/>
          <p:nvPr/>
        </p:nvSpPr>
        <p:spPr>
          <a:xfrm>
            <a:off x="2703790" y="5020151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6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View All Travel Requests</a:t>
            </a:r>
            <a:endParaRPr lang="en-US" sz="2800" dirty="0"/>
          </a:p>
        </p:txBody>
      </p:sp>
      <p:sp>
        <p:nvSpPr>
          <p:cNvPr id="13" name="Text 9"/>
          <p:cNvSpPr/>
          <p:nvPr/>
        </p:nvSpPr>
        <p:spPr>
          <a:xfrm>
            <a:off x="2703790" y="5464373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7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Edit Travel Request</a:t>
            </a:r>
            <a:endParaRPr lang="en-US" sz="2800" dirty="0"/>
          </a:p>
        </p:txBody>
      </p:sp>
      <p:sp>
        <p:nvSpPr>
          <p:cNvPr id="14" name="Text 10"/>
          <p:cNvSpPr/>
          <p:nvPr/>
        </p:nvSpPr>
        <p:spPr>
          <a:xfrm>
            <a:off x="2703790" y="5908596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8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Delete Travel Request</a:t>
            </a:r>
            <a:endParaRPr lang="en-US" sz="2800" dirty="0"/>
          </a:p>
        </p:txBody>
      </p:sp>
      <p:sp>
        <p:nvSpPr>
          <p:cNvPr id="15" name="Text 11"/>
          <p:cNvSpPr/>
          <p:nvPr/>
        </p:nvSpPr>
        <p:spPr>
          <a:xfrm>
            <a:off x="2703790" y="6352818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9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Approve or Reject the travel request raised by Employee</a:t>
            </a:r>
            <a:endParaRPr lang="en-US" sz="2800" dirty="0"/>
          </a:p>
        </p:txBody>
      </p:sp>
      <p:sp>
        <p:nvSpPr>
          <p:cNvPr id="16" name="Text 12"/>
          <p:cNvSpPr/>
          <p:nvPr/>
        </p:nvSpPr>
        <p:spPr>
          <a:xfrm>
            <a:off x="2703790" y="6797040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10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After Approval Confirm Booking or Not Available and Change Request Status</a:t>
            </a:r>
            <a:endParaRPr lang="en-US" sz="2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98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348389" y="1066086"/>
            <a:ext cx="546651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  Software Requirements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703790" y="2204799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3200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Development Components  -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2703790" y="2810113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.NET Framework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2703790" y="3254335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C# Programming Language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2703790" y="3698557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Visual Studio 2022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2703790" y="4142780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Class Library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2703790" y="4587002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Console Applications</a:t>
            </a:r>
            <a:endParaRPr lang="en-US" sz="2800" dirty="0"/>
          </a:p>
        </p:txBody>
      </p:sp>
      <p:sp>
        <p:nvSpPr>
          <p:cNvPr id="11" name="Text 8"/>
          <p:cNvSpPr/>
          <p:nvPr/>
        </p:nvSpPr>
        <p:spPr>
          <a:xfrm>
            <a:off x="2703790" y="5031224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703790" y="5475446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9"/>
              </a:lnSpc>
              <a:buSzPct val="100000"/>
            </a:pPr>
            <a:r>
              <a:rPr lang="en-US" sz="3200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2.  Design Tools -</a:t>
            </a:r>
          </a:p>
          <a:p>
            <a:pPr>
              <a:lnSpc>
                <a:spcPts val="2799"/>
              </a:lnSpc>
              <a:buSzPct val="100000"/>
            </a:pPr>
            <a:r>
              <a:rPr lang="en-US" sz="32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endParaRPr lang="en-US" sz="3200" dirty="0"/>
          </a:p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703790" y="5919668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Draw.io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2703790" y="6475955"/>
            <a:ext cx="9578102" cy="12150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514350" indent="-514350" algn="l">
              <a:lnSpc>
                <a:spcPts val="2799"/>
              </a:lnSpc>
              <a:buSzPct val="100000"/>
              <a:buAutoNum type="arabicPeriod" startAt="3"/>
            </a:pPr>
            <a:r>
              <a:rPr lang="en-US" sz="3200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Development Tools –</a:t>
            </a:r>
          </a:p>
          <a:p>
            <a:pPr marL="514350" indent="-514350" algn="l">
              <a:lnSpc>
                <a:spcPts val="2799"/>
              </a:lnSpc>
              <a:buSzPct val="100000"/>
              <a:buAutoNum type="arabicPeriod" startAt="3"/>
            </a:pPr>
            <a:endParaRPr lang="en-US" sz="3200" b="1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514350" indent="-514350" algn="l">
              <a:lnSpc>
                <a:spcPts val="2799"/>
              </a:lnSpc>
              <a:buSzPct val="100000"/>
              <a:buAutoNum type="arabicPeriod" startAt="3"/>
            </a:pPr>
            <a:endParaRPr lang="en-US" sz="3200" dirty="0"/>
          </a:p>
        </p:txBody>
      </p:sp>
      <p:sp>
        <p:nvSpPr>
          <p:cNvPr id="15" name="Text 12"/>
          <p:cNvSpPr/>
          <p:nvPr/>
        </p:nvSpPr>
        <p:spPr>
          <a:xfrm>
            <a:off x="2703790" y="6808113"/>
            <a:ext cx="9578102" cy="882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Git Hub</a:t>
            </a:r>
            <a:endParaRPr lang="en-US" sz="2800" dirty="0"/>
          </a:p>
        </p:txBody>
      </p:sp>
      <p:pic>
        <p:nvPicPr>
          <p:cNvPr id="17" name="Image 1" descr="preencoded.png">
            <a:extLst>
              <a:ext uri="{FF2B5EF4-FFF2-40B4-BE49-F238E27FC236}">
                <a16:creationId xmlns:a16="http://schemas.microsoft.com/office/drawing/2014/main" id="{AD27781A-80B9-432A-A6D2-9C926DCCE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9369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1440" y="-165045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52519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745830" y="10988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Project Features </a:t>
            </a:r>
            <a:r>
              <a:rPr lang="en-IN" sz="4400" b="1" i="0" dirty="0">
                <a:solidFill>
                  <a:srgbClr val="374151"/>
                </a:solidFill>
                <a:effectLst/>
                <a:latin typeface="Söhne"/>
              </a:rPr>
              <a:t>and Functionality</a:t>
            </a:r>
            <a:r>
              <a:rPr lang="en-US" sz="440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</a:t>
            </a:r>
            <a:endParaRPr lang="en-US" sz="4400" dirty="0"/>
          </a:p>
        </p:txBody>
      </p:sp>
      <p:sp>
        <p:nvSpPr>
          <p:cNvPr id="6" name="Text 2"/>
          <p:cNvSpPr/>
          <p:nvPr/>
        </p:nvSpPr>
        <p:spPr>
          <a:xfrm>
            <a:off x="4846201" y="2229633"/>
            <a:ext cx="8951000" cy="6625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C# .NET Programming Language is used for development.</a:t>
            </a:r>
            <a:endParaRPr lang="en-US" sz="2800" dirty="0"/>
          </a:p>
        </p:txBody>
      </p:sp>
      <p:sp>
        <p:nvSpPr>
          <p:cNvPr id="7" name="Text 3"/>
          <p:cNvSpPr/>
          <p:nvPr/>
        </p:nvSpPr>
        <p:spPr>
          <a:xfrm>
            <a:off x="4846201" y="2730674"/>
            <a:ext cx="8951000" cy="1231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Security/Privacy</a:t>
            </a:r>
            <a:r>
              <a:rPr 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846201" y="3231715"/>
            <a:ext cx="8951000" cy="11747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Interface Concept Used for Flexibility and reusability of code.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4846201" y="3858016"/>
            <a:ext cx="8951000" cy="9927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Provided Multiple Views option.</a:t>
            </a:r>
            <a:endParaRPr lang="en-US" sz="2800" dirty="0"/>
          </a:p>
        </p:txBody>
      </p:sp>
      <p:sp>
        <p:nvSpPr>
          <p:cNvPr id="10" name="Text 6"/>
          <p:cNvSpPr/>
          <p:nvPr/>
        </p:nvSpPr>
        <p:spPr>
          <a:xfrm>
            <a:off x="4846201" y="4406504"/>
            <a:ext cx="8951000" cy="888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5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LINQ used to directly fetch from DAL</a:t>
            </a:r>
          </a:p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5"/>
            </a:pPr>
            <a:endParaRPr lang="en-US" sz="2800" dirty="0"/>
          </a:p>
        </p:txBody>
      </p:sp>
      <p:sp>
        <p:nvSpPr>
          <p:cNvPr id="11" name="Text 7"/>
          <p:cNvSpPr/>
          <p:nvPr/>
        </p:nvSpPr>
        <p:spPr>
          <a:xfrm>
            <a:off x="4846201" y="5003245"/>
            <a:ext cx="8951000" cy="19612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6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When Travel Request is Approved &amp; Confirmed or Approved but Not available then close the Request Status.</a:t>
            </a:r>
          </a:p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6"/>
            </a:pPr>
            <a:endParaRPr lang="en-US" sz="280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6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Memory Utilized by creating static objects.</a:t>
            </a:r>
          </a:p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6"/>
            </a:pPr>
            <a:endParaRPr lang="en-US" sz="280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</a:endParaRPr>
          </a:p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6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List Collections are used.</a:t>
            </a:r>
            <a:endParaRPr lang="en-US" sz="2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4490799" y="513568"/>
            <a:ext cx="4443889" cy="14421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Project Overview</a:t>
            </a:r>
            <a:endParaRPr lang="en-US" sz="4800" dirty="0"/>
          </a:p>
        </p:txBody>
      </p:sp>
      <p:sp>
        <p:nvSpPr>
          <p:cNvPr id="5" name="Shape 2"/>
          <p:cNvSpPr/>
          <p:nvPr/>
        </p:nvSpPr>
        <p:spPr>
          <a:xfrm>
            <a:off x="4490799" y="246257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648795" y="2504242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5212913" y="2538889"/>
            <a:ext cx="32943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Efficient Travel Management</a:t>
            </a:r>
            <a:endParaRPr lang="en-US" sz="3200" dirty="0"/>
          </a:p>
        </p:txBody>
      </p:sp>
      <p:sp>
        <p:nvSpPr>
          <p:cNvPr id="8" name="Text 5"/>
          <p:cNvSpPr/>
          <p:nvPr/>
        </p:nvSpPr>
        <p:spPr>
          <a:xfrm>
            <a:off x="5212913" y="3108246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Streamline the process of booking and managing employee travel.</a:t>
            </a:r>
            <a:endParaRPr lang="en-US" sz="2400" dirty="0"/>
          </a:p>
        </p:txBody>
      </p:sp>
      <p:sp>
        <p:nvSpPr>
          <p:cNvPr id="9" name="Shape 6"/>
          <p:cNvSpPr/>
          <p:nvPr/>
        </p:nvSpPr>
        <p:spPr>
          <a:xfrm>
            <a:off x="4490799" y="38594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648795" y="3901083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5212913" y="39357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Functionality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5212913" y="450508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 can Raise a Trave Request then approve and confirm the Booking and view the Travel Request.</a:t>
            </a:r>
            <a:endParaRPr lang="en-US" sz="2400" dirty="0"/>
          </a:p>
        </p:txBody>
      </p:sp>
      <p:sp>
        <p:nvSpPr>
          <p:cNvPr id="13" name="Shape 10"/>
          <p:cNvSpPr/>
          <p:nvPr/>
        </p:nvSpPr>
        <p:spPr>
          <a:xfrm>
            <a:off x="4490799" y="561165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648795" y="5653326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5212913" y="5687973"/>
            <a:ext cx="363783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Code Reusability/ Date Security</a:t>
            </a:r>
            <a:endParaRPr lang="en-US" sz="3200" dirty="0"/>
          </a:p>
        </p:txBody>
      </p:sp>
      <p:sp>
        <p:nvSpPr>
          <p:cNvPr id="16" name="Text 13"/>
          <p:cNvSpPr/>
          <p:nvPr/>
        </p:nvSpPr>
        <p:spPr>
          <a:xfrm>
            <a:off x="5212913" y="625733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using Interfaces , Class Library and different Layers. By using Interfaces and Classes and different Layers. using Class Model and Layers Security is Achieved.</a:t>
            </a:r>
            <a:endParaRPr lang="en-US" sz="240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490799" y="1202499"/>
            <a:ext cx="4443889" cy="20211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4490798" y="2630466"/>
            <a:ext cx="9306401" cy="2571323"/>
          </a:xfrm>
          <a:prstGeom prst="roundRect">
            <a:avLst>
              <a:gd name="adj" fmla="val 6501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726781" y="3106455"/>
            <a:ext cx="8834438" cy="17526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32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Project Provides the  functionality of Employee Travel Booking Application such as raising travel request and approving, Booking request and at the end changing Request status to Close , with user friendly interface.</a:t>
            </a:r>
          </a:p>
          <a:p>
            <a:pPr marL="0" indent="0">
              <a:lnSpc>
                <a:spcPts val="2799"/>
              </a:lnSpc>
              <a:buNone/>
            </a:pP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4490799" y="5677778"/>
            <a:ext cx="9162571" cy="7981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Git Hub Link –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2000" u="sng" kern="0" spc="-35" dirty="0">
                <a:solidFill>
                  <a:srgbClr val="BE49D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https://github.com/akanshabhagat/Employee-Travel-Booking-Project/tree/master</a:t>
            </a:r>
            <a:endParaRPr lang="en-US" sz="20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2426256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                  </a:t>
            </a:r>
            <a:endParaRPr lang="en-US" sz="5249" dirty="0"/>
          </a:p>
        </p:txBody>
      </p:sp>
      <p:sp>
        <p:nvSpPr>
          <p:cNvPr id="7" name="Text 3"/>
          <p:cNvSpPr/>
          <p:nvPr/>
        </p:nvSpPr>
        <p:spPr>
          <a:xfrm>
            <a:off x="2348389" y="3592711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348389" y="3021450"/>
            <a:ext cx="9238186" cy="24263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                    THANK YOU !!</a:t>
            </a:r>
            <a:endParaRPr lang="en-US" sz="5249" dirty="0"/>
          </a:p>
        </p:txBody>
      </p:sp>
      <p:sp>
        <p:nvSpPr>
          <p:cNvPr id="9" name="Text 5"/>
          <p:cNvSpPr/>
          <p:nvPr/>
        </p:nvSpPr>
        <p:spPr>
          <a:xfrm>
            <a:off x="2348389" y="5447824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reencoded.png">
            <a:extLst>
              <a:ext uri="{FF2B5EF4-FFF2-40B4-BE49-F238E27FC236}">
                <a16:creationId xmlns:a16="http://schemas.microsoft.com/office/drawing/2014/main" id="{2EE6727B-2CFD-4894-B80D-87268273D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" y="0"/>
            <a:ext cx="14630400" cy="822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817208-BDF7-4C0B-8BAD-D57624517879}"/>
              </a:ext>
            </a:extLst>
          </p:cNvPr>
          <p:cNvSpPr txBox="1"/>
          <p:nvPr/>
        </p:nvSpPr>
        <p:spPr>
          <a:xfrm>
            <a:off x="2844799" y="558314"/>
            <a:ext cx="75406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INDEX</a:t>
            </a:r>
            <a:endParaRPr lang="en-IN" sz="4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CD73FD-9989-409D-A3F2-F19C4A67FEA5}"/>
              </a:ext>
            </a:extLst>
          </p:cNvPr>
          <p:cNvSpPr txBox="1"/>
          <p:nvPr/>
        </p:nvSpPr>
        <p:spPr>
          <a:xfrm>
            <a:off x="2757116" y="1886069"/>
            <a:ext cx="7152362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/>
              <a:t>Introduction</a:t>
            </a:r>
          </a:p>
          <a:p>
            <a:pPr marL="342900" indent="-342900">
              <a:buAutoNum type="arabicPeriod"/>
            </a:pPr>
            <a:endParaRPr lang="en-IN" sz="2800" dirty="0"/>
          </a:p>
          <a:p>
            <a:pPr marL="342900" indent="-342900">
              <a:buAutoNum type="arabicPeriod"/>
            </a:pPr>
            <a:r>
              <a:rPr lang="en-IN" sz="2800" dirty="0"/>
              <a:t>Flow Chart</a:t>
            </a:r>
          </a:p>
          <a:p>
            <a:pPr marL="342900" indent="-342900">
              <a:buAutoNum type="arabicPeriod"/>
            </a:pPr>
            <a:endParaRPr lang="en-IN" sz="2800" dirty="0"/>
          </a:p>
          <a:p>
            <a:pPr marL="342900" indent="-342900">
              <a:buAutoNum type="arabicPeriod"/>
            </a:pPr>
            <a:r>
              <a:rPr lang="en-IN" sz="2800" dirty="0"/>
              <a:t>Console Screens</a:t>
            </a:r>
          </a:p>
          <a:p>
            <a:pPr marL="342900" indent="-342900">
              <a:buAutoNum type="arabicPeriod"/>
            </a:pPr>
            <a:endParaRPr lang="en-IN" sz="2800" dirty="0"/>
          </a:p>
          <a:p>
            <a:pPr marL="342900" indent="-342900">
              <a:buAutoNum type="arabicPeriod"/>
            </a:pPr>
            <a:r>
              <a:rPr lang="en-IN" sz="2800" dirty="0"/>
              <a:t>Project Structure</a:t>
            </a:r>
          </a:p>
          <a:p>
            <a:pPr marL="342900" indent="-342900">
              <a:buAutoNum type="arabicPeriod"/>
            </a:pPr>
            <a:endParaRPr lang="en-IN" sz="2800" dirty="0"/>
          </a:p>
          <a:p>
            <a:pPr marL="342900" indent="-342900">
              <a:buAutoNum type="arabicPeriod"/>
            </a:pPr>
            <a:r>
              <a:rPr lang="en-IN" sz="2800" dirty="0"/>
              <a:t>Project Features</a:t>
            </a:r>
          </a:p>
          <a:p>
            <a:pPr marL="342900" indent="-342900">
              <a:buAutoNum type="arabicPeriod"/>
            </a:pPr>
            <a:endParaRPr lang="en-IN" sz="2800" dirty="0"/>
          </a:p>
          <a:p>
            <a:pPr marL="342900" indent="-342900">
              <a:buAutoNum type="arabicPeriod"/>
            </a:pPr>
            <a:r>
              <a:rPr lang="en-IN" sz="2800" dirty="0"/>
              <a:t>Project Overview</a:t>
            </a:r>
          </a:p>
          <a:p>
            <a:pPr marL="342900" indent="-342900">
              <a:buAutoNum type="arabicPeriod"/>
            </a:pPr>
            <a:endParaRPr lang="en-IN" sz="2800" dirty="0"/>
          </a:p>
          <a:p>
            <a:pPr marL="342900" indent="-342900">
              <a:buAutoNum type="arabicPeriod"/>
            </a:pPr>
            <a:r>
              <a:rPr lang="en-IN" sz="2800" dirty="0"/>
              <a:t>Conclusion</a:t>
            </a:r>
          </a:p>
          <a:p>
            <a:pPr marL="342900" indent="-342900">
              <a:buAutoNum type="arabicPeriod"/>
            </a:pPr>
            <a:endParaRPr lang="en-IN" sz="2400" dirty="0"/>
          </a:p>
          <a:p>
            <a:pPr marL="342900" indent="-342900">
              <a:buAutoNum type="arabicPeriod"/>
            </a:pPr>
            <a:endParaRPr lang="en-IN" sz="2400" dirty="0"/>
          </a:p>
          <a:p>
            <a:pPr marL="342900" indent="-342900">
              <a:buAutoNum type="arabicPeriod"/>
            </a:pPr>
            <a:endParaRPr lang="en-IN" sz="2400" dirty="0"/>
          </a:p>
          <a:p>
            <a:pPr marL="342900" indent="-342900">
              <a:buAutoNum type="arabicPeriod"/>
            </a:pPr>
            <a:endParaRPr lang="en-IN" sz="2400" dirty="0"/>
          </a:p>
        </p:txBody>
      </p:sp>
      <p:pic>
        <p:nvPicPr>
          <p:cNvPr id="5" name="Image 1" descr="preencoded.png">
            <a:extLst>
              <a:ext uri="{FF2B5EF4-FFF2-40B4-BE49-F238E27FC236}">
                <a16:creationId xmlns:a16="http://schemas.microsoft.com/office/drawing/2014/main" id="{D8EF9EC5-0CA5-40EB-8D6B-82C4F8DAB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" y="0"/>
            <a:ext cx="258338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758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reencoded.png">
            <a:extLst>
              <a:ext uri="{FF2B5EF4-FFF2-40B4-BE49-F238E27FC236}">
                <a16:creationId xmlns:a16="http://schemas.microsoft.com/office/drawing/2014/main" id="{705CA3F0-26B5-462F-A27B-0AB84B7CE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" y="0"/>
            <a:ext cx="14630400" cy="822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F4C4FB-3E75-4A2B-BE32-0F98272CCE6E}"/>
              </a:ext>
            </a:extLst>
          </p:cNvPr>
          <p:cNvSpPr txBox="1"/>
          <p:nvPr/>
        </p:nvSpPr>
        <p:spPr>
          <a:xfrm>
            <a:off x="2082800" y="1054100"/>
            <a:ext cx="10185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 </a:t>
            </a:r>
            <a:r>
              <a:rPr lang="en-US" sz="4800" b="1" dirty="0"/>
              <a:t>Problem Statement </a:t>
            </a:r>
            <a:endParaRPr lang="en-IN" sz="4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CB77B4-D8B9-4253-8F77-F453FE02E97B}"/>
              </a:ext>
            </a:extLst>
          </p:cNvPr>
          <p:cNvSpPr txBox="1"/>
          <p:nvPr/>
        </p:nvSpPr>
        <p:spPr>
          <a:xfrm>
            <a:off x="2082800" y="2603500"/>
            <a:ext cx="10845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To Develop an Employee Travel Booking Application which will manage Employees and there Travel Requests.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Develop an user friendly application which will provide functionality to manage employees and travel booking requests.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518848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093137" y="876823"/>
            <a:ext cx="4443889" cy="22273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80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Introduction</a:t>
            </a:r>
            <a:endParaRPr lang="en-US" sz="4800" dirty="0"/>
          </a:p>
        </p:txBody>
      </p:sp>
      <p:sp>
        <p:nvSpPr>
          <p:cNvPr id="7" name="Text 3"/>
          <p:cNvSpPr/>
          <p:nvPr/>
        </p:nvSpPr>
        <p:spPr>
          <a:xfrm>
            <a:off x="2473649" y="1981200"/>
            <a:ext cx="9933503" cy="15001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457200" indent="-45720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current corporate world, Employees are often required to travel to Domestic as well as international locations based on business requirements.</a:t>
            </a:r>
          </a:p>
          <a:p>
            <a:pPr marL="457200" indent="-457200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280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457200" indent="-45720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application “Employee Travel Booking Application” will help employees to raise or submit a ticket for travelling to the required location.</a:t>
            </a:r>
          </a:p>
          <a:p>
            <a:pPr marL="457200" indent="-457200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2348389" y="4897583"/>
            <a:ext cx="9933503" cy="18852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457200" indent="-45720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Process of raising or placing a travel requests – </a:t>
            </a:r>
          </a:p>
          <a:p>
            <a:pPr>
              <a:lnSpc>
                <a:spcPts val="2799"/>
              </a:lnSpc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1.    Employees will raise or place the travel request.</a:t>
            </a:r>
          </a:p>
          <a:p>
            <a:pPr marL="514350" indent="-514350">
              <a:lnSpc>
                <a:spcPts val="2799"/>
              </a:lnSpc>
              <a:buAutoNum type="arabicPeriod" startAt="2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Manager can approve, reject the request. </a:t>
            </a:r>
          </a:p>
          <a:p>
            <a:pPr marL="514350" indent="-514350">
              <a:lnSpc>
                <a:spcPts val="2799"/>
              </a:lnSpc>
              <a:buAutoNum type="arabicPeriod" startAt="2"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Once manager approves the request travel agent will confirm      the travel or can make the status as Bookings not available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2740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-2855933" y="425885"/>
            <a:ext cx="10972800" cy="9323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056"/>
              </a:lnSpc>
              <a:buNone/>
            </a:pPr>
            <a:r>
              <a:rPr lang="en-US" sz="4800" b="1" kern="0" spc="-81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Flow Chart </a:t>
            </a:r>
            <a:endParaRPr lang="en-US" sz="48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8739" y="0"/>
            <a:ext cx="4222083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253544"/>
            <a:ext cx="14630400" cy="7976056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-851770" y="680441"/>
            <a:ext cx="691436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80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Console Screens</a:t>
            </a:r>
            <a:endParaRPr lang="en-US" sz="48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2CFF444-058A-44F4-827E-5D8E18F25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3595" y="1232422"/>
            <a:ext cx="7640876" cy="8550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reencoded.png">
            <a:extLst>
              <a:ext uri="{FF2B5EF4-FFF2-40B4-BE49-F238E27FC236}">
                <a16:creationId xmlns:a16="http://schemas.microsoft.com/office/drawing/2014/main" id="{ACC8DDA4-5A54-44E0-8DB8-7C47794C2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744BAC-A423-4923-98AA-4A4F4EE868E6}"/>
              </a:ext>
            </a:extLst>
          </p:cNvPr>
          <p:cNvSpPr txBox="1"/>
          <p:nvPr/>
        </p:nvSpPr>
        <p:spPr>
          <a:xfrm>
            <a:off x="-977030" y="254733"/>
            <a:ext cx="7440460" cy="797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80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Console Screens</a:t>
            </a:r>
            <a:endParaRPr lang="en-US" sz="48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D9054B3-EF8D-48A0-8D35-49A673C76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847" y="1653436"/>
            <a:ext cx="10246289" cy="549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410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reencoded.png">
            <a:extLst>
              <a:ext uri="{FF2B5EF4-FFF2-40B4-BE49-F238E27FC236}">
                <a16:creationId xmlns:a16="http://schemas.microsoft.com/office/drawing/2014/main" id="{0171FE06-1303-4900-9255-DB11D8521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A980F5-CF69-4E5D-BDB5-55E0A5552799}"/>
              </a:ext>
            </a:extLst>
          </p:cNvPr>
          <p:cNvSpPr txBox="1"/>
          <p:nvPr/>
        </p:nvSpPr>
        <p:spPr>
          <a:xfrm>
            <a:off x="-3106455" y="405046"/>
            <a:ext cx="11160690" cy="797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80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Console Screens</a:t>
            </a:r>
            <a:endParaRPr lang="en-US" sz="48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F48FE6D4-B708-4AA9-B4B9-E06633D91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259" y="1522997"/>
            <a:ext cx="13004170" cy="610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786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500443" y="563672"/>
            <a:ext cx="5629394" cy="607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</a:t>
            </a:r>
            <a:r>
              <a:rPr lang="en-US" sz="480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PROJECT STRUCTURE</a:t>
            </a:r>
            <a:endParaRPr lang="en-US" sz="48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119" y="1341953"/>
            <a:ext cx="8734663" cy="31924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703790" y="4822521"/>
            <a:ext cx="9578102" cy="5276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32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 Interface</a:t>
            </a:r>
            <a:endParaRPr lang="en-US" sz="3200" dirty="0"/>
          </a:p>
        </p:txBody>
      </p:sp>
      <p:sp>
        <p:nvSpPr>
          <p:cNvPr id="9" name="Text 4"/>
          <p:cNvSpPr/>
          <p:nvPr/>
        </p:nvSpPr>
        <p:spPr>
          <a:xfrm>
            <a:off x="2703790" y="5439012"/>
            <a:ext cx="9578102" cy="7464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32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Business Logic Layer (BAL)</a:t>
            </a:r>
            <a:endParaRPr lang="en-US" sz="3200" dirty="0"/>
          </a:p>
        </p:txBody>
      </p:sp>
      <p:sp>
        <p:nvSpPr>
          <p:cNvPr id="10" name="Text 5"/>
          <p:cNvSpPr/>
          <p:nvPr/>
        </p:nvSpPr>
        <p:spPr>
          <a:xfrm>
            <a:off x="2703790" y="6125227"/>
            <a:ext cx="9578102" cy="5044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32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Access Layer (DAL)</a:t>
            </a:r>
            <a:endParaRPr lang="en-US" sz="3200" dirty="0"/>
          </a:p>
        </p:txBody>
      </p:sp>
      <p:sp>
        <p:nvSpPr>
          <p:cNvPr id="11" name="Text 6"/>
          <p:cNvSpPr/>
          <p:nvPr/>
        </p:nvSpPr>
        <p:spPr>
          <a:xfrm>
            <a:off x="2703790" y="6718459"/>
            <a:ext cx="957810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32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Database</a:t>
            </a:r>
            <a:endParaRPr lang="en-US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496</Words>
  <Application>Microsoft Office PowerPoint</Application>
  <PresentationFormat>Custom</PresentationFormat>
  <Paragraphs>106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adonis-web</vt:lpstr>
      <vt:lpstr>Arial</vt:lpstr>
      <vt:lpstr>Calibri</vt:lpstr>
      <vt:lpstr>Söhne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Akansha Bhagat</cp:lastModifiedBy>
  <cp:revision>32</cp:revision>
  <dcterms:created xsi:type="dcterms:W3CDTF">2023-11-01T05:08:01Z</dcterms:created>
  <dcterms:modified xsi:type="dcterms:W3CDTF">2023-11-01T17:16:57Z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ff5c69e-9d09-4250-825e-b99a9d4db320_Enabled">
    <vt:lpwstr>true</vt:lpwstr>
  </property>
  <property fmtid="{D5CDD505-2E9C-101B-9397-08002B2CF9AE}" pid="3" name="MSIP_Label_6ff5c69e-9d09-4250-825e-b99a9d4db320_SetDate">
    <vt:lpwstr>2023-11-01T05:08:39Z</vt:lpwstr>
  </property>
  <property fmtid="{D5CDD505-2E9C-101B-9397-08002B2CF9AE}" pid="4" name="MSIP_Label_6ff5c69e-9d09-4250-825e-b99a9d4db320_Method">
    <vt:lpwstr>Standard</vt:lpwstr>
  </property>
  <property fmtid="{D5CDD505-2E9C-101B-9397-08002B2CF9AE}" pid="5" name="MSIP_Label_6ff5c69e-9d09-4250-825e-b99a9d4db320_Name">
    <vt:lpwstr>General</vt:lpwstr>
  </property>
  <property fmtid="{D5CDD505-2E9C-101B-9397-08002B2CF9AE}" pid="6" name="MSIP_Label_6ff5c69e-9d09-4250-825e-b99a9d4db320_SiteId">
    <vt:lpwstr>d79da2e9-d03a-4707-9da7-67a34ac6465c</vt:lpwstr>
  </property>
  <property fmtid="{D5CDD505-2E9C-101B-9397-08002B2CF9AE}" pid="7" name="MSIP_Label_6ff5c69e-9d09-4250-825e-b99a9d4db320_ActionId">
    <vt:lpwstr>d9ed7a32-6908-474d-9dae-31888e4424fb</vt:lpwstr>
  </property>
  <property fmtid="{D5CDD505-2E9C-101B-9397-08002B2CF9AE}" pid="8" name="MSIP_Label_6ff5c69e-9d09-4250-825e-b99a9d4db320_ContentBits">
    <vt:lpwstr>0</vt:lpwstr>
  </property>
</Properties>
</file>